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0"/>
  </p:notesMasterIdLst>
  <p:handoutMasterIdLst>
    <p:handoutMasterId r:id="rId31"/>
  </p:handoutMasterIdLst>
  <p:sldIdLst>
    <p:sldId id="769" r:id="rId7"/>
    <p:sldId id="1529" r:id="rId8"/>
    <p:sldId id="1663" r:id="rId9"/>
    <p:sldId id="1664" r:id="rId10"/>
    <p:sldId id="1589" r:id="rId11"/>
    <p:sldId id="1665" r:id="rId12"/>
    <p:sldId id="1666" r:id="rId13"/>
    <p:sldId id="1667" r:id="rId14"/>
    <p:sldId id="1668" r:id="rId15"/>
    <p:sldId id="1669" r:id="rId16"/>
    <p:sldId id="1670" r:id="rId17"/>
    <p:sldId id="1673" r:id="rId18"/>
    <p:sldId id="1674" r:id="rId19"/>
    <p:sldId id="1678" r:id="rId20"/>
    <p:sldId id="1679" r:id="rId21"/>
    <p:sldId id="1675" r:id="rId22"/>
    <p:sldId id="1676" r:id="rId23"/>
    <p:sldId id="1662" r:id="rId24"/>
    <p:sldId id="1677" r:id="rId25"/>
    <p:sldId id="1539" r:id="rId26"/>
    <p:sldId id="1672" r:id="rId27"/>
    <p:sldId id="1671" r:id="rId28"/>
    <p:sldId id="166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A3FA4-A471-6F7B-7076-CC00D5E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041CB-E01E-FA81-86B2-9831A7277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ED7CB-B9B1-71C0-77E1-7852B28E0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3196C-B9C0-BD79-7932-6931487B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2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benmoseley.blog/my-research/so-what-is-a-physics-informed-neural-network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PDEs/Part_4_PINN_LaplaceEquationSteadyState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lab.research.google.com/github/pnnl/neuromancer/blob/master/examples/PDEs/Part_3_PINN_BurgersEquation_inverse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lulxvi/deepxde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hyperlink" Target="https://developer.nvidia.com/physicsnemo" TargetMode="External"/><Relationship Id="rId12" Type="http://schemas.openxmlformats.org/officeDocument/2006/relationships/hyperlink" Target="https://github.com/mia-jinns/jinns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eg"/><Relationship Id="rId11" Type="http://schemas.openxmlformats.org/officeDocument/2006/relationships/hyperlink" Target="https://github.com/rezaakb/pinns-jax" TargetMode="External"/><Relationship Id="rId5" Type="http://schemas.openxmlformats.org/officeDocument/2006/relationships/hyperlink" Target="https://docs.sciml.ai/NeuralPDE/stable/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hyperlink" Target="http://www.youtube.com/@neuromancer_Sci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mathworks.com/discovery/physics-informed-neural-networks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FC794-F0B5-0532-44A4-9A225E7A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2" y="660777"/>
            <a:ext cx="7177323" cy="45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C458C-640A-85C8-C1A8-88DAF17D4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8CC6C-5F9B-0FA5-B63E-4C1BBFF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7D896-1DDD-1AC1-719B-578F343A170A}"/>
              </a:ext>
            </a:extLst>
          </p:cNvPr>
          <p:cNvSpPr txBox="1"/>
          <p:nvPr/>
        </p:nvSpPr>
        <p:spPr>
          <a:xfrm>
            <a:off x="1582051" y="4869232"/>
            <a:ext cx="5805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https://benmoseley.blog/my-research/so-what-is-a-physics-informed-neural-network/</a:t>
            </a:r>
            <a:r>
              <a:rPr lang="en-US" sz="10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CD3ABB-4610-EEDE-E752-EDE428E1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14" y="722811"/>
            <a:ext cx="3527371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258E4-FCDE-D317-0CA5-C9AB486092FE}"/>
              </a:ext>
            </a:extLst>
          </p:cNvPr>
          <p:cNvSpPr txBox="1"/>
          <p:nvPr/>
        </p:nvSpPr>
        <p:spPr>
          <a:xfrm>
            <a:off x="286228" y="1215196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Damped pendulum dynamics: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7F832BA-93C6-6CA3-9730-0EE8D284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45" y="2115803"/>
            <a:ext cx="4112759" cy="14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02EAA-6801-8CDE-5C82-A5EF7DF363A9}"/>
              </a:ext>
            </a:extLst>
          </p:cNvPr>
          <p:cNvSpPr txBox="1"/>
          <p:nvPr/>
        </p:nvSpPr>
        <p:spPr>
          <a:xfrm>
            <a:off x="286228" y="2582821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Supervised neural network training: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596F694-7F4B-AD6D-FAA5-73D20F5C0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445727" y="3422357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FCC8B-41FC-BC4D-B5DF-60BF872A6DA9}"/>
              </a:ext>
            </a:extLst>
          </p:cNvPr>
          <p:cNvSpPr txBox="1"/>
          <p:nvPr/>
        </p:nvSpPr>
        <p:spPr>
          <a:xfrm>
            <a:off x="286228" y="3893405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PINN training: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A2ADED0-E4C6-5A50-58EF-793597A1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</p:spTree>
    <p:extLst>
      <p:ext uri="{BB962C8B-B14F-4D97-AF65-F5344CB8AC3E}">
        <p14:creationId xmlns:p14="http://schemas.microsoft.com/office/powerpoint/2010/main" val="10341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CBB31-7055-EAB1-6CD9-5286070B6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9335B-433E-B857-922B-8067F2C2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93F299-A949-50A6-7D20-01CE243F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94166-B026-E321-58C5-96720A79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9" y="706374"/>
            <a:ext cx="7395210" cy="44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A1D3-11CF-71F8-5970-9B9BB4CF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BF163-76CD-12D2-9AC7-44B92A16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091F2-F4F7-6B1D-755A-EE72EBF4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168B3F-F849-1590-C7E4-50D5892A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3" y="1615441"/>
            <a:ext cx="8749073" cy="26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3C97F-6720-BEDB-1133-50BF8EFA99C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https://colab.research.google.com/github/pnnl/neuromancer/blob/master/examples/PDEs/Part_4_PINN_LaplaceEquationSteadyState.ipynb</a:t>
            </a:r>
            <a:r>
              <a:rPr 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B1171-55AA-69AC-E6EA-C695CDB18959}"/>
              </a:ext>
            </a:extLst>
          </p:cNvPr>
          <p:cNvSpPr txBox="1"/>
          <p:nvPr/>
        </p:nvSpPr>
        <p:spPr>
          <a:xfrm>
            <a:off x="404948" y="1036711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Comparison of exact solution vs PINN solution on 1D heat equation PDE example.</a:t>
            </a:r>
          </a:p>
        </p:txBody>
      </p:sp>
    </p:spTree>
    <p:extLst>
      <p:ext uri="{BB962C8B-B14F-4D97-AF65-F5344CB8AC3E}">
        <p14:creationId xmlns:p14="http://schemas.microsoft.com/office/powerpoint/2010/main" val="38968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D172-39A5-B36D-3997-19504C53B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4279A-0F7E-DC40-6C5B-AB8BB92E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55B926-7020-F169-A413-C27B5A8A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6E17-E353-D736-27DA-F6AC052A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9" y="660170"/>
            <a:ext cx="7417181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25F84-77C1-9057-A649-8F573D1A9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EF111-75A6-EA2E-B78F-FF6BE630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EB51A-6537-423E-A874-424CF75F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353B2-AF05-6512-1EAD-0CB59158EEE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https://colab.research.google.com/github/pnnl/neuromancer/blob/master/examples/PDEs/Part_3_PINN_BurgersEquation_inverse.ipynb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770FF-9A2A-2E42-D35E-C8B23299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6" y="1301258"/>
            <a:ext cx="1796031" cy="2764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B485E-F475-0653-2596-D7672740114E}"/>
              </a:ext>
            </a:extLst>
          </p:cNvPr>
          <p:cNvSpPr txBox="1"/>
          <p:nvPr/>
        </p:nvSpPr>
        <p:spPr>
          <a:xfrm>
            <a:off x="367815" y="840558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Parameter estimation of a PDE from sparse measurement data with PINNs.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64AC8-4180-8831-C0A5-F7ED21095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967" y="1283731"/>
            <a:ext cx="2177326" cy="2695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C8474A-7400-D795-BBE7-0765048FC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293" y="1301258"/>
            <a:ext cx="2127228" cy="2811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C567A-95FA-7A05-EF5C-E58BE52E5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619" y="1283730"/>
            <a:ext cx="2228788" cy="28294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4A827-35A3-2499-66B9-7234F017C949}"/>
              </a:ext>
            </a:extLst>
          </p:cNvPr>
          <p:cNvSpPr txBox="1"/>
          <p:nvPr/>
        </p:nvSpPr>
        <p:spPr>
          <a:xfrm>
            <a:off x="460852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measurements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A79D3C-999C-3CE5-2D72-E105B2F80D7F}"/>
              </a:ext>
            </a:extLst>
          </p:cNvPr>
          <p:cNvSpPr txBox="1"/>
          <p:nvPr/>
        </p:nvSpPr>
        <p:spPr>
          <a:xfrm>
            <a:off x="2809288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true PDE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F4A225-1E60-0EB6-1F51-DB1D0CA14292}"/>
              </a:ext>
            </a:extLst>
          </p:cNvPr>
          <p:cNvSpPr txBox="1"/>
          <p:nvPr/>
        </p:nvSpPr>
        <p:spPr>
          <a:xfrm>
            <a:off x="4713826" y="4102931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22DE-4B60-AE3C-F41E-976BC9AB4151}"/>
              </a:ext>
            </a:extLst>
          </p:cNvPr>
          <p:cNvSpPr txBox="1"/>
          <p:nvPr/>
        </p:nvSpPr>
        <p:spPr>
          <a:xfrm>
            <a:off x="7050391" y="4101338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error</a:t>
            </a:r>
          </a:p>
        </p:txBody>
      </p:sp>
    </p:spTree>
    <p:extLst>
      <p:ext uri="{BB962C8B-B14F-4D97-AF65-F5344CB8AC3E}">
        <p14:creationId xmlns:p14="http://schemas.microsoft.com/office/powerpoint/2010/main" val="42878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Advantages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ACC95-FC77-4708-9A04-A04F2960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2" y="987343"/>
            <a:ext cx="7315576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C335-9C82-E77B-E720-DFDD69DA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0" y="895143"/>
            <a:ext cx="7296525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6343906" y="2411098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75" y="927620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20C58-BFE7-2804-670A-7DEBA32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001" y="1054206"/>
            <a:ext cx="1447874" cy="1409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191617-D36F-0B89-6D4F-ECAD3E644F90}"/>
              </a:ext>
            </a:extLst>
          </p:cNvPr>
          <p:cNvSpPr txBox="1"/>
          <p:nvPr/>
        </p:nvSpPr>
        <p:spPr>
          <a:xfrm>
            <a:off x="3502999" y="2474898"/>
            <a:ext cx="2894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docs.sciml.ai/NeuralPDE/stable/</a:t>
            </a:r>
            <a:r>
              <a:rPr lang="en-US" sz="1400" dirty="0"/>
              <a:t> </a:t>
            </a:r>
          </a:p>
        </p:txBody>
      </p:sp>
      <p:pic>
        <p:nvPicPr>
          <p:cNvPr id="1028" name="Picture 4" descr="Logos &amp; Brand Guidelines | NVIDIA">
            <a:extLst>
              <a:ext uri="{FF2B5EF4-FFF2-40B4-BE49-F238E27FC236}">
                <a16:creationId xmlns:a16="http://schemas.microsoft.com/office/drawing/2014/main" id="{4005760C-A497-BDC5-8B77-39D308FFD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12404" r="24975" b="10825"/>
          <a:stretch>
            <a:fillRect/>
          </a:stretch>
        </p:blipFill>
        <p:spPr bwMode="auto">
          <a:xfrm>
            <a:off x="3850971" y="3296015"/>
            <a:ext cx="1741218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1D356-9616-DE97-8397-DE0DC1BD52C2}"/>
              </a:ext>
            </a:extLst>
          </p:cNvPr>
          <p:cNvSpPr txBox="1"/>
          <p:nvPr/>
        </p:nvSpPr>
        <p:spPr>
          <a:xfrm>
            <a:off x="3255521" y="4698172"/>
            <a:ext cx="3121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developer.nvidia.com/physicsnemo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30623-C984-751A-0FBA-53DD992F6E9C}"/>
              </a:ext>
            </a:extLst>
          </p:cNvPr>
          <p:cNvSpPr txBox="1"/>
          <p:nvPr/>
        </p:nvSpPr>
        <p:spPr>
          <a:xfrm>
            <a:off x="1010446" y="1179743"/>
            <a:ext cx="1550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en-US" b="1" i="0" dirty="0" err="1">
                <a:solidFill>
                  <a:srgbClr val="404040"/>
                </a:solidFill>
                <a:effectLst/>
                <a:latin typeface="Roboto Slab" panose="020F0502020204030204" pitchFamily="2" charset="0"/>
              </a:rPr>
              <a:t>DeepXDE</a:t>
            </a:r>
            <a:endParaRPr lang="en-US" b="1" i="0" dirty="0">
              <a:solidFill>
                <a:srgbClr val="404040"/>
              </a:solidFill>
              <a:effectLst/>
              <a:latin typeface="Roboto Slab" panose="020F05020202040302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54B1A-0A0E-97FD-26AF-23C7ED4EF312}"/>
              </a:ext>
            </a:extLst>
          </p:cNvPr>
          <p:cNvSpPr txBox="1"/>
          <p:nvPr/>
        </p:nvSpPr>
        <p:spPr>
          <a:xfrm>
            <a:off x="494333" y="2484357"/>
            <a:ext cx="2471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github.com/lululxvi/deepxde</a:t>
            </a:r>
            <a:r>
              <a:rPr lang="en-US" sz="14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C70D90-B95E-8F0D-3780-0D2C8227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56" y="1719337"/>
            <a:ext cx="3206733" cy="723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2787B3-8190-7E97-6EE5-B8CB09C9BD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67" y="3475724"/>
            <a:ext cx="2616759" cy="10467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9B0B09-50F9-2D3B-9CC4-B908EA7AFFC8}"/>
              </a:ext>
            </a:extLst>
          </p:cNvPr>
          <p:cNvSpPr txBox="1"/>
          <p:nvPr/>
        </p:nvSpPr>
        <p:spPr>
          <a:xfrm>
            <a:off x="191467" y="4656929"/>
            <a:ext cx="5284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github.com/rezaakb/pinns-jax</a:t>
            </a:r>
            <a:r>
              <a:rPr lang="en-US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B10B8-7905-4003-E693-366B19B2B439}"/>
              </a:ext>
            </a:extLst>
          </p:cNvPr>
          <p:cNvSpPr txBox="1"/>
          <p:nvPr/>
        </p:nvSpPr>
        <p:spPr>
          <a:xfrm>
            <a:off x="6542100" y="4666388"/>
            <a:ext cx="2394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github.com/mia-jinns/jinns</a:t>
            </a:r>
            <a:r>
              <a:rPr lang="en-US" sz="1400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84CBB9-0D4E-FC7E-ED30-69B479D664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6191" y="3296015"/>
            <a:ext cx="2268326" cy="12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1" y="2638197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PINN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Diffusion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 w/ Parameter Estimation (Inverse Problem)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Laplace's Equation (steady-state)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Damped Pendulum via stacked PINN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Navier-Stokes equation (lid-driven cavity flow, steady-state, KAN)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3D463-550E-E3DC-E272-EE1085276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b="1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124572" y="588407"/>
            <a:ext cx="88948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Psichogios</a:t>
            </a:r>
            <a:r>
              <a:rPr lang="en-US" sz="1000" dirty="0"/>
              <a:t>, D. C. and L. Ungar (1992). “A hybrid neural network–first principles approach to process modeling”. In: AIChE Journal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Dissanayake, M. and N. Phan-Thien (1994). “Neural-network-based approximations for solving partial differential equations”. In: Communications in Numerical Methods in Engineering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Lagaris</a:t>
            </a:r>
            <a:r>
              <a:rPr lang="en-US" sz="1000" dirty="0"/>
              <a:t>, I. E., A. Likas, and D. I. Fotiadis (1998). “Artificial neural networks for solving ordinary and partial differential equations”. In: IEEE Transactions on Neural Networks</a:t>
            </a:r>
          </a:p>
          <a:p>
            <a:endParaRPr lang="en-US" sz="1000" dirty="0"/>
          </a:p>
          <a:p>
            <a:r>
              <a:rPr lang="en-US" sz="1000" b="1" dirty="0"/>
              <a:t>Modern PINN papers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(2019).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Berg, J. and K. Nyström (2018). </a:t>
            </a:r>
            <a:r>
              <a:rPr lang="en-US" sz="1000" i="1" dirty="0"/>
              <a:t>A unified deep artificial neural network approach to partial differential equations in complex geometrie</a:t>
            </a:r>
            <a:r>
              <a:rPr lang="en-US" sz="1000" dirty="0"/>
              <a:t>s.  Neurocomputing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Karniadakis</a:t>
            </a:r>
            <a:r>
              <a:rPr lang="en-US" sz="1000" dirty="0"/>
              <a:t>, G.E., </a:t>
            </a:r>
            <a:r>
              <a:rPr lang="en-US" sz="1000" dirty="0" err="1"/>
              <a:t>Kevrekidis</a:t>
            </a:r>
            <a:r>
              <a:rPr lang="en-US" sz="1000" dirty="0"/>
              <a:t>, I.G., Lu, L. et al. (2021) </a:t>
            </a:r>
            <a:r>
              <a:rPr lang="en-US" sz="1000" i="1" dirty="0"/>
              <a:t>Physics-informed machine learning</a:t>
            </a:r>
            <a:r>
              <a:rPr lang="en-US" sz="1000" dirty="0"/>
              <a:t>. Nat Rev Phys 3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r>
              <a:rPr lang="en-US" sz="1000" b="1" dirty="0"/>
              <a:t>Advanced PINN methods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Jagtap, A. D. and G. E. </a:t>
            </a:r>
            <a:r>
              <a:rPr lang="en-US" sz="1000" dirty="0" err="1"/>
              <a:t>Karniadakis</a:t>
            </a:r>
            <a:r>
              <a:rPr lang="en-US" sz="1000" dirty="0"/>
              <a:t> (2020). “Extended physics-informed neural networks (</a:t>
            </a:r>
            <a:r>
              <a:rPr lang="en-US" sz="1000" dirty="0" err="1"/>
              <a:t>xpinns</a:t>
            </a:r>
            <a:r>
              <a:rPr lang="en-US" sz="1000" dirty="0"/>
              <a:t>):A generalized space-time domain decomposition based deep learning framework for nonlinear partial differential equations”. In: Communications in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Kharazmi</a:t>
            </a:r>
            <a:r>
              <a:rPr lang="en-US" sz="1000" dirty="0"/>
              <a:t>, E., Z. Zhang, and G. E. </a:t>
            </a:r>
            <a:r>
              <a:rPr lang="en-US" sz="1000" dirty="0" err="1"/>
              <a:t>Karniadakis</a:t>
            </a:r>
            <a:r>
              <a:rPr lang="en-US" sz="1000" dirty="0"/>
              <a:t> (2021). “hp-VPINNs: Variational physics-informed neural networks with domain decomposition”. In: Computer Methods in Applied Mechanics and Engineering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Krishnapriyan</a:t>
            </a:r>
            <a:r>
              <a:rPr lang="en-US" sz="1000" dirty="0"/>
              <a:t>, A. S., A. Gholami, S. Zhe, R. Kirby, and M. W. Mahoney (2021). “Characterizing possible failure modes in physics-informed neural networks”. In: Advances in Neural Information Processing Systems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Y. Teng, and P. </a:t>
            </a:r>
            <a:r>
              <a:rPr lang="en-US" sz="1000" dirty="0" err="1"/>
              <a:t>Perdikaris</a:t>
            </a:r>
            <a:r>
              <a:rPr lang="en-US" sz="1000" dirty="0"/>
              <a:t> (2021). “Understanding and Mitigating Gradient Flow Pathologies in Physics-Informed Neural Networks”. In: SIAM Journal on Scientific 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X. Yu, and P. </a:t>
            </a:r>
            <a:r>
              <a:rPr lang="en-US" sz="1000" dirty="0" err="1"/>
              <a:t>Perdikaris</a:t>
            </a:r>
            <a:r>
              <a:rPr lang="en-US" sz="1000" dirty="0"/>
              <a:t> (2022). “When and why PINNs fail to train: A neural tangent kernel perspective”.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McClenny, L. D. and U. M. Braga-Neto (2023). “Self-adaptive physics-informed neural networks”.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Son, H., S. Cho, and H. Hwang (2023). Enhanced physics-informed neural networks with Augmented </a:t>
            </a:r>
            <a:r>
              <a:rPr lang="en-US" sz="1000" dirty="0" err="1"/>
              <a:t>Lagrangian</a:t>
            </a:r>
            <a:r>
              <a:rPr lang="en-US" sz="1000" dirty="0"/>
              <a:t> relaxation method. Neurocomputing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S. Sankaran, P. Stinis, and P. </a:t>
            </a:r>
            <a:r>
              <a:rPr lang="en-US" sz="1000" dirty="0" err="1"/>
              <a:t>Perdikaris</a:t>
            </a:r>
            <a:r>
              <a:rPr lang="en-US" sz="1000" dirty="0"/>
              <a:t> (2025). Simulating Three-dimensional Turbulence with Physics-informed Neural Networks. </a:t>
            </a:r>
            <a:r>
              <a:rPr lang="en-US" sz="1000" dirty="0" err="1"/>
              <a:t>arXiv</a:t>
            </a:r>
            <a:r>
              <a:rPr lang="en-US" sz="1000" dirty="0"/>
              <a:t>: 2507.08972.</a:t>
            </a: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A393-82CE-6FA0-CDB9-E45D929C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1E365-6B0B-94F3-9816-994CEAD9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143E7-B3C2-AAF5-1688-E3A4087B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In-class Exercises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B491-BC0F-7F85-8ED5-A612D1268E31}"/>
              </a:ext>
            </a:extLst>
          </p:cNvPr>
          <p:cNvSpPr txBox="1"/>
          <p:nvPr/>
        </p:nvSpPr>
        <p:spPr>
          <a:xfrm>
            <a:off x="286228" y="1209675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Implement the PINN example with damped pendulum ODE dynamics from scratch.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F4F02E-3901-DA46-A766-D06482266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201144" y="844578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B7084-C396-CA6B-933D-6B7BB093CE9B}"/>
              </a:ext>
            </a:extLst>
          </p:cNvPr>
          <p:cNvSpPr txBox="1"/>
          <p:nvPr/>
        </p:nvSpPr>
        <p:spPr>
          <a:xfrm>
            <a:off x="229622" y="3102828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2: </a:t>
            </a:r>
            <a:r>
              <a:rPr lang="en-US" sz="1600" dirty="0"/>
              <a:t>Implement the PINN example with 1D PDE heat equation from scratch.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E361E-6075-E331-9A9F-6A147337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7" y="2629021"/>
            <a:ext cx="4807131" cy="2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9745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Compare PINN solution of a selected nonlinear ODE with traditional numerical method (e.g. RK4). 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or .</a:t>
            </a:r>
            <a:r>
              <a:rPr lang="en-US" sz="1400" dirty="0" err="1"/>
              <a:t>ipynb</a:t>
            </a:r>
            <a:r>
              <a:rPr lang="en-US" sz="1400" dirty="0"/>
              <a:t> </a:t>
            </a:r>
            <a:r>
              <a:rPr lang="en-US" sz="1400" dirty="0" err="1"/>
              <a:t>jupyter</a:t>
            </a:r>
            <a:r>
              <a:rPr lang="en-US" sz="1400" dirty="0"/>
              <a:t> </a:t>
            </a:r>
            <a:r>
              <a:rPr lang="en-US" sz="1400" dirty="0" err="1"/>
              <a:t>nobetook</a:t>
            </a:r>
            <a:r>
              <a:rPr lang="en-US" sz="1400" dirty="0"/>
              <a:t> file that includes the code, markup description, and figures comparing two solutions and quantifies the solution error.</a:t>
            </a:r>
          </a:p>
          <a:p>
            <a:endParaRPr lang="en-US" sz="1400" dirty="0"/>
          </a:p>
          <a:p>
            <a:r>
              <a:rPr lang="en-US" sz="1400" b="1" dirty="0"/>
              <a:t>HW2 (Optional): </a:t>
            </a:r>
            <a:r>
              <a:rPr lang="en-US" sz="1400" dirty="0"/>
              <a:t>Do the same as in HW2 for selected PDE other than heat equation.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or .</a:t>
            </a:r>
            <a:r>
              <a:rPr lang="en-US" sz="1400" dirty="0" err="1"/>
              <a:t>ipynb</a:t>
            </a:r>
            <a:r>
              <a:rPr lang="en-US" sz="1400" dirty="0"/>
              <a:t> file that compares two solutions and quantifies the solution error.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D49AF1-B5FC-B142-A19A-B3F22B66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4" y="2584390"/>
            <a:ext cx="7662911" cy="22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4ABC-4BFE-1C91-5A72-4D9C8CF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9" y="887788"/>
            <a:ext cx="7014754" cy="1378106"/>
          </a:xfrm>
          <a:prstGeom prst="rect">
            <a:avLst/>
          </a:prstGeom>
        </p:spPr>
      </p:pic>
      <p:pic>
        <p:nvPicPr>
          <p:cNvPr id="1026" name="Picture 2" descr="What Are Physics-Informed Neural Networks (PINNs)? - MATLAB &amp; Simulink">
            <a:extLst>
              <a:ext uri="{FF2B5EF4-FFF2-40B4-BE49-F238E27FC236}">
                <a16:creationId xmlns:a16="http://schemas.microsoft.com/office/drawing/2014/main" id="{0B5D1E65-2272-5CE3-DDC4-C2C37F33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2369810"/>
            <a:ext cx="5059680" cy="20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C0782-F6B0-9843-0D8D-5BA4ACBBBBFC}"/>
              </a:ext>
            </a:extLst>
          </p:cNvPr>
          <p:cNvSpPr txBox="1"/>
          <p:nvPr/>
        </p:nvSpPr>
        <p:spPr>
          <a:xfrm>
            <a:off x="551667" y="4536048"/>
            <a:ext cx="5934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https://www.mathworks.com/discovery/physics-informed-neural-networks.html</a:t>
            </a:r>
            <a:r>
              <a:rPr lang="en-US" sz="1000" dirty="0"/>
              <a:t> 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Physics-Informed Neural Networks (PINNs)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D479E-F89E-BB91-3174-AC44279CE893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F654F-3C7C-54F6-775B-1F03AE9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7ADD-35A8-0C2D-D678-B2573371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D9829-21D9-524D-B223-D352A2B3ED79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D94D-8FE7-CA0B-140E-E28562BDAFB2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5A8827CE-896F-62B0-19F9-B3CC84A99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C3837E9A-4E9D-F0A9-B36C-BE8387A1C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2FC02-FD4A-4BF1-97BB-4AC1D5CECBDA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0DCD2-6B47-0C3C-424C-8B02B69F886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34AEC35-EA26-0ABA-A9B3-CA945163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535577"/>
            <a:ext cx="6535782" cy="200298"/>
          </a:xfrm>
        </p:spPr>
        <p:txBody>
          <a:bodyPr/>
          <a:lstStyle/>
          <a:p>
            <a:r>
              <a:rPr lang="en-US" sz="2000" dirty="0"/>
              <a:t>Applications of Physics-Informed Neural Networks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BAFFAE-270F-6EC4-6386-741B0A6FB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88FF975-DE55-F015-05C6-1A03FD4A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492035"/>
            <a:ext cx="6261462" cy="243840"/>
          </a:xfrm>
        </p:spPr>
        <p:txBody>
          <a:bodyPr/>
          <a:lstStyle/>
          <a:p>
            <a:r>
              <a:rPr lang="en-US" sz="2000" dirty="0"/>
              <a:t>Components of Physics-Informed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0E1D8-6134-4941-9DC1-E1796F25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796833"/>
            <a:ext cx="7502023" cy="1846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FEAD7-34FA-CCE3-70CA-A3EFCD95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2677083"/>
            <a:ext cx="7550330" cy="24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C36F-B78C-3781-AA61-857D3E86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" y="859043"/>
            <a:ext cx="8719411" cy="37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Loss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EB095-25DA-4A55-CDA7-70862B42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855188"/>
            <a:ext cx="8373291" cy="39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B2689-9487-5128-ED8D-90B0CC98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BC29B-498F-D8B6-FD42-F5237C7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E29F6-F1F6-FF8C-CD01-FDF3D3B7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90010-9D0E-1E58-9AAE-5E12D11C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5" y="787031"/>
            <a:ext cx="8168640" cy="4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5111</TotalTime>
  <Words>1375</Words>
  <Application>Microsoft Office PowerPoint</Application>
  <PresentationFormat>On-screen Show (16:9)</PresentationFormat>
  <Paragraphs>142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Courier New</vt:lpstr>
      <vt:lpstr>Roboto</vt:lpstr>
      <vt:lpstr>Roboto Slab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Physics-Informed Neural Networks (PINNs)</vt:lpstr>
      <vt:lpstr>Applications of Physics-Informed Neural Networks</vt:lpstr>
      <vt:lpstr>Components of Physics-Informed Neural Networks</vt:lpstr>
      <vt:lpstr>PINN Problem Formulation</vt:lpstr>
      <vt:lpstr>PINN Definition</vt:lpstr>
      <vt:lpstr>PINN Loss Function</vt:lpstr>
      <vt:lpstr>PINN Dataset</vt:lpstr>
      <vt:lpstr>PINN Forward ODE Example</vt:lpstr>
      <vt:lpstr>PINN Forward ODE Example</vt:lpstr>
      <vt:lpstr>PINN Forward PDE Example</vt:lpstr>
      <vt:lpstr>PINN Forward PDE Example</vt:lpstr>
      <vt:lpstr>PINN Inverse PDE Example</vt:lpstr>
      <vt:lpstr>PINN Inverse PDE Example</vt:lpstr>
      <vt:lpstr>PINNs Advantages</vt:lpstr>
      <vt:lpstr>PINNs Challenges</vt:lpstr>
      <vt:lpstr>PINN Open-Source Software Libraries</vt:lpstr>
      <vt:lpstr>PINNs in NeuroMANCER Scientific Machine Learning Library</vt:lpstr>
      <vt:lpstr>References</vt:lpstr>
      <vt:lpstr>In-class Exercises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94</cp:revision>
  <dcterms:created xsi:type="dcterms:W3CDTF">2024-09-05T00:30:18Z</dcterms:created>
  <dcterms:modified xsi:type="dcterms:W3CDTF">2025-09-18T01:49:38Z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